
<file path=[Content_Types].xml><?xml version="1.0" encoding="utf-8"?>
<Types xmlns="http://schemas.openxmlformats.org/package/2006/content-types">
  <Default ContentType="application/x-fontdata" Extension="fntdata"/>
  <Default ContentType="image/jpeg" Extension="jpeg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slide+xml" PartName="/ppt/slides/slide14.xml"/>
  <Override ContentType="application/vnd.openxmlformats-officedocument.presentationml.slide+xml" PartName="/ppt/slides/slide15.xml"/>
  <Override ContentType="application/vnd.openxmlformats-officedocument.presentationml.slide+xml" PartName="/ppt/slides/slide16.xml"/>
  <Override ContentType="application/vnd.openxmlformats-officedocument.presentationml.slide+xml" PartName="/ppt/slides/slide17.xml"/>
  <Override ContentType="application/vnd.openxmlformats-officedocument.presentationml.slide+xml" PartName="/ppt/slides/slide18.xml"/>
  <Override ContentType="application/vnd.openxmlformats-officedocument.presentationml.slide+xml" PartName="/ppt/slides/slide19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22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</p:sldIdLst>
  <p:sldSz cx="20002500" cy="14097000"/>
  <p:notesSz cx="6858000" cy="9144000"/>
  <p:embeddedFontLst>
    <p:embeddedFont>
      <p:font typeface="Open Sans" charset="1" panose="020B0606030504020204"/>
      <p:regular r:id="rId28"/>
    </p:embeddedFont>
    <p:embeddedFont>
      <p:font typeface="Open Sans Bold" charset="1" panose="020B0806030504020204"/>
      <p:regular r:id="rId2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slides/slide6.xml" Type="http://schemas.openxmlformats.org/officeDocument/2006/relationships/slide"/><Relationship Id="rId12" Target="slides/slide7.xml" Type="http://schemas.openxmlformats.org/officeDocument/2006/relationships/slide"/><Relationship Id="rId13" Target="slides/slide8.xml" Type="http://schemas.openxmlformats.org/officeDocument/2006/relationships/slide"/><Relationship Id="rId14" Target="slides/slide9.xml" Type="http://schemas.openxmlformats.org/officeDocument/2006/relationships/slide"/><Relationship Id="rId15" Target="slides/slide10.xml" Type="http://schemas.openxmlformats.org/officeDocument/2006/relationships/slide"/><Relationship Id="rId16" Target="slides/slide11.xml" Type="http://schemas.openxmlformats.org/officeDocument/2006/relationships/slide"/><Relationship Id="rId17" Target="slides/slide12.xml" Type="http://schemas.openxmlformats.org/officeDocument/2006/relationships/slide"/><Relationship Id="rId18" Target="slides/slide13.xml" Type="http://schemas.openxmlformats.org/officeDocument/2006/relationships/slide"/><Relationship Id="rId19" Target="slides/slide14.xml" Type="http://schemas.openxmlformats.org/officeDocument/2006/relationships/slide"/><Relationship Id="rId2" Target="presProps.xml" Type="http://schemas.openxmlformats.org/officeDocument/2006/relationships/presProps"/><Relationship Id="rId20" Target="slides/slide15.xml" Type="http://schemas.openxmlformats.org/officeDocument/2006/relationships/slide"/><Relationship Id="rId21" Target="slides/slide16.xml" Type="http://schemas.openxmlformats.org/officeDocument/2006/relationships/slide"/><Relationship Id="rId22" Target="slides/slide17.xml" Type="http://schemas.openxmlformats.org/officeDocument/2006/relationships/slide"/><Relationship Id="rId23" Target="slides/slide18.xml" Type="http://schemas.openxmlformats.org/officeDocument/2006/relationships/slide"/><Relationship Id="rId24" Target="slides/slide19.xml" Type="http://schemas.openxmlformats.org/officeDocument/2006/relationships/slide"/><Relationship Id="rId25" Target="slides/slide20.xml" Type="http://schemas.openxmlformats.org/officeDocument/2006/relationships/slide"/><Relationship Id="rId26" Target="slides/slide21.xml" Type="http://schemas.openxmlformats.org/officeDocument/2006/relationships/slide"/><Relationship Id="rId27" Target="slides/slide22.xml" Type="http://schemas.openxmlformats.org/officeDocument/2006/relationships/slide"/><Relationship Id="rId28" Target="fonts/font28.fntdata" Type="http://schemas.openxmlformats.org/officeDocument/2006/relationships/font"/><Relationship Id="rId29" Target="fonts/font29.fntdata" Type="http://schemas.openxmlformats.org/officeDocument/2006/relationships/font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1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0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2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6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7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8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_rels/slide9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2.sv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658266" y="4941129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Quando foge o sol/e aparece o luar,/ o rouxinol/ começa a cantar (p.6)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8281427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mosca olhou/ o mosquito/ e não gostou (p.8)     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337776"/>
            <a:ext cx="15133865" cy="6241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"Depois do riacho, dos peixes, das plantas e das árvores e da chuva, que falou do mar, e do ar, que soprou as susas verdades, foi um pássaro, que tinha vindo da Dinamarca, que contou a Valéria" (p. 16)</a:t>
            </a:r>
          </a:p>
          <a:p>
            <a:pPr algn="l">
              <a:lnSpc>
                <a:spcPts val="8259"/>
              </a:lnSpc>
            </a:pPr>
          </a:p>
        </p:txBody>
      </p:sp>
      <p:sp>
        <p:nvSpPr>
          <p:cNvPr name="TextBox 7" id="7"/>
          <p:cNvSpPr txBox="true"/>
          <p:nvPr/>
        </p:nvSpPr>
        <p:spPr>
          <a:xfrm rot="0">
            <a:off x="3765924" y="9171250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"Se os homens não tiverem juízo, o mar pode morrer e os homens não podem viver sem o mar" (p. 14)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10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3748995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"Mariana nunca mais saia do quarto. Pedro estava farto de esperar. Resolveu tomar o pequeno almoço sozinho" (p.2)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23886" y="8028500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O pássaro agora voava devagarinho. E eles viram que a água que nascia no penedo ia descendo a montanha"</a:t>
            </a:r>
          </a:p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(p. 17)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11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"Um dia, porém, descobriu uma galinha-do-mato que fizera ninho no meio das nuvens" (p. 8)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23886" y="7566876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"Os homens são animais estranhos: vivem empoleirados uns em cima dos outros, em grandes galinheiros" (p. 14)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12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3748995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"Já pensaste que, se por acaso os homens te vêem, vão logo dizer aos seus amigos que há grilos que não são pretos e grilos que assobiam?" (pp. 5-6) 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48711" y="7588884"/>
            <a:ext cx="13287371" cy="5193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"E os grilos pretos saltavam, pulavam, caíam. O grilo verde, esse fugia para um lado, fintava um colega, saía para o lado contrário, dava um salto, fintava outro." (p. 12)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13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3748995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"Estava cansado e com fome, doíam-lhe os pés e só lhe restava algum dinheiro que estava a guardar para uma emergência" (p. 1)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48711" y="8512131"/>
            <a:ext cx="13287371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Lia cheio de confiança e entusiasmo e o Porco, a Vaca e o Pato escutavam sem dizer uma palavra." (p. 19)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14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"Eu tenho um gato vadio./ Ele não corre,/ ondula o corpo a fugir.Ele não salta,/voa sem se sentir." (p. 10)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09540" y="8583150"/>
            <a:ext cx="13287371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Um gafanhoto/ poisou/ na cabeça da menina./ Que susto!" (p. 20)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15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4601222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"Certa noite, quando todos dormiam, o ouriço saiu de casa. Estava de mau humor por causa do que lhe tinham feito e não conseguia pregar olho" (p. 13)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957621" y="8028500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"Nesse momento, ouviram duas vozes: Socooorrrooo! Macário virou-se e viu dois vultos que se afundavam nas areias movediças." (p. 19)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16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5346922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"A lebre procurou animais nas copas das árvores e nas margens dos rios. Encontrou-os a todos reunidos na planície." (p. 9)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2895941" y="7236879"/>
            <a:ext cx="15027336" cy="5193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"Alguns animais não acreditavam no que estavam a ver, e começaram a bater nos caninos para se certificarem de que eram verdadeiros. Alguns enfiaram as patas na boca do leão" (p. 15)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17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4601222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"Em janeiro, o jardim do gigante Januário enchia-se de flores. Naquelas redondezas era o único que nessa  altura, tinha japoneiras floridas" (p. 10)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957621" y="8028500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Bandos e pássaros e passarocos voam à beira do quintal da minha avó. A minha avó […] já viveu em muitos lugares." (p. 14)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18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195738"/>
            <a:ext cx="14601222" cy="51936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"Onde está a felicidade? Ninguém sabe onde ela pára ou onde se pode encontrar. Há quem diga que não está em nemhum lugar e que simplesmente acontece." (p. 14)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48711" y="8532279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"Quatro ladrões que fugiam da Polícia numa noite de tempestade esconderam-se num subterrâneo escuro da cidade" (p. 28)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19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449730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"Quando chegou à cascata, o Lobo viu alguém que não conhecia entre os seus amigos" (p.4)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8028500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"Os espectadores não paravam de aplaudir, mas os jogadores estavam furiosos" (p.15)   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2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692014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"Era uma vez um cão rafeiro chamado Dandy. Descendia do Rafeiro Asu e da Rafeira Ramina" (pág. 17)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609540" y="7431485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"A história que Joana escreveu tinha cinco personagens: uma mãe, um pardal, um guarda-chuva, uma begónia roxa e o rosa." (p. 27)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20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444305"/>
            <a:ext cx="13748995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"Há muitos anos, havia um homem que roubava palavras. As nossas melhores palavras. […] As palavras, nesse tempo, eram de ouro," (p. 1)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4248711" y="8028500"/>
            <a:ext cx="13287371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"Em grande festa, o povo partiu à descoberta do bosque. Primeira surpresa: não havia cogumelos, muito menos venenosos" (p. 23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21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2955460"/>
            <a:ext cx="16126382" cy="481330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"Na margem do rio Amazonas vivia um indiozinho maroto de quem toda a gente gostava muito. Este indiozinho era muito curioso e tinha a mania de se embrenhar sozinho na floresta, onde se punha a falar com os animais" (p. 31)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5242977" y="8018975"/>
            <a:ext cx="12293105" cy="4925060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7840"/>
              </a:lnSpc>
              <a:spcBef>
                <a:spcPct val="0"/>
              </a:spcBef>
            </a:pPr>
            <a:r>
              <a:rPr lang="en-US" sz="5600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“Na grande floresta viviam elefantes, tigres, crocodilos, abutres, lontras, macacos e muitos outros animais, mas nenhum era tão popular como o coelho." (p.34)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22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449730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"Dia e noite Olindo, o pargo, […]/ retransmite informações/ para a gente dos rochedos" (p.11)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7744424"/>
            <a:ext cx="13748995" cy="41459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"Nomeada pelo governo,/ Kuka passou o inverno/entre espantosas montanhas/ inspecionando castanhas (p.17)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3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968309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"Há mares que são verdes. Há um mar Vermelho. Mas não é vermelho" (p.4)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7744424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"Um dia, uma família de pássaros Bisnaus foi passar o dia à praia, onde eu costumo brincar" (p.15)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4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950334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"À hora do lanche foi mungir a vaca, pois estava mesmo a apetecer-lhe leite quentinho." (p .6)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339810" y="8277066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"Sem dinheiro, o dedicado homem, com lágrimas nos olhos, começou a vender os livros." (p. 20)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5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4204197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"Todas as noites, quando o João estava mesmo quase a dormir, o menino aparecia" (p. 9)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8885750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Sabes o que é que acontece quando se ilumina um sonho inteiro?" (p.34)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6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799400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"O sapo estava sentado à beira do rio. Sentia-se esquisito." (p.1)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7749446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A Pata andava muito contente com todos aqueles belos presentes. Mas quem é que os mandaria?" (p.15)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7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799400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"A Flor, a Rã e o Cão saltam da nau para o cais" (p. 12)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7749446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"Riem todos do seu jogo e sonham como seriam" (p. 40)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8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747616" y="767596"/>
            <a:ext cx="18507267" cy="12561808"/>
          </a:xfrm>
          <a:custGeom>
            <a:avLst/>
            <a:gdLst/>
            <a:ahLst/>
            <a:cxnLst/>
            <a:rect r="r" b="b" t="t" l="l"/>
            <a:pathLst>
              <a:path h="12561808" w="18507267">
                <a:moveTo>
                  <a:pt x="0" y="0"/>
                </a:moveTo>
                <a:lnTo>
                  <a:pt x="18507268" y="0"/>
                </a:lnTo>
                <a:lnTo>
                  <a:pt x="18507268" y="12561808"/>
                </a:lnTo>
                <a:lnTo>
                  <a:pt x="0" y="1256180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 l="0" t="0" r="0" b="0"/>
            </a:stretch>
          </a:blipFill>
        </p:spPr>
      </p:sp>
      <p:grpSp>
        <p:nvGrpSpPr>
          <p:cNvPr name="Group 3" id="3"/>
          <p:cNvGrpSpPr/>
          <p:nvPr/>
        </p:nvGrpSpPr>
        <p:grpSpPr>
          <a:xfrm rot="0">
            <a:off x="2134161" y="3904175"/>
            <a:ext cx="4229100" cy="4229100"/>
            <a:chOff x="0" y="0"/>
            <a:chExt cx="812800" cy="812800"/>
          </a:xfrm>
        </p:grpSpPr>
        <p:sp>
          <p:nvSpPr>
            <p:cNvPr name="Freeform 4" id="4"/>
            <p:cNvSpPr/>
            <p:nvPr/>
          </p:nvSpPr>
          <p:spPr>
            <a:xfrm flipH="false" flipV="false" rot="0">
              <a:off x="0" y="0"/>
              <a:ext cx="812800" cy="812800"/>
            </a:xfrm>
            <a:custGeom>
              <a:avLst/>
              <a:gdLst/>
              <a:ahLst/>
              <a:cxnLst/>
              <a:rect r="r" b="b" t="t" l="l"/>
              <a:pathLst>
                <a:path h="812800" w="812800">
                  <a:moveTo>
                    <a:pt x="0" y="0"/>
                  </a:moveTo>
                  <a:lnTo>
                    <a:pt x="812800" y="0"/>
                  </a:lnTo>
                  <a:lnTo>
                    <a:pt x="812800" y="812800"/>
                  </a:lnTo>
                  <a:lnTo>
                    <a:pt x="0" y="812800"/>
                  </a:lnTo>
                  <a:close/>
                </a:path>
              </a:pathLst>
            </a:custGeom>
            <a:solidFill>
              <a:srgbClr val="FFFFFF"/>
            </a:solidFill>
          </p:spPr>
        </p:sp>
        <p:sp>
          <p:nvSpPr>
            <p:cNvPr name="TextBox 5" id="5"/>
            <p:cNvSpPr txBox="true"/>
            <p:nvPr/>
          </p:nvSpPr>
          <p:spPr>
            <a:xfrm>
              <a:off x="0" y="-57150"/>
              <a:ext cx="812800" cy="869950"/>
            </a:xfrm>
            <a:prstGeom prst="rect">
              <a:avLst/>
            </a:prstGeom>
          </p:spPr>
          <p:txBody>
            <a:bodyPr anchor="ctr" rtlCol="false" tIns="50800" lIns="50800" bIns="50800" rIns="50800"/>
            <a:lstStyle/>
            <a:p>
              <a:pPr algn="ctr">
                <a:lnSpc>
                  <a:spcPts val="3779"/>
                </a:lnSpc>
                <a:spcBef>
                  <a:spcPct val="0"/>
                </a:spcBef>
              </a:pPr>
            </a:p>
          </p:txBody>
        </p:sp>
      </p:grpSp>
      <p:sp>
        <p:nvSpPr>
          <p:cNvPr name="TextBox 6" id="6"/>
          <p:cNvSpPr txBox="true"/>
          <p:nvPr/>
        </p:nvSpPr>
        <p:spPr>
          <a:xfrm rot="0">
            <a:off x="1409700" y="3799400"/>
            <a:ext cx="13748995" cy="20504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"À volta do submarino havia algas azuis, verdes, roxas e vermelhas." (p. 1)   </a:t>
            </a:r>
          </a:p>
        </p:txBody>
      </p:sp>
      <p:sp>
        <p:nvSpPr>
          <p:cNvPr name="TextBox 7" id="7"/>
          <p:cNvSpPr txBox="true"/>
          <p:nvPr/>
        </p:nvSpPr>
        <p:spPr>
          <a:xfrm rot="0">
            <a:off x="3126753" y="7749446"/>
            <a:ext cx="13748995" cy="309816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8259"/>
              </a:lnSpc>
              <a:spcBef>
                <a:spcPct val="0"/>
              </a:spcBef>
            </a:pPr>
            <a:r>
              <a:rPr lang="en-US" sz="5899">
                <a:solidFill>
                  <a:srgbClr val="000000"/>
                </a:solidFill>
                <a:latin typeface="Open Sans"/>
                <a:ea typeface="Open Sans"/>
                <a:cs typeface="Open Sans"/>
                <a:sym typeface="Open Sans"/>
              </a:rPr>
              <a:t>"Perguntou-lhe o cego o que fazia naquele jardim e o Menino falou-lhe da cor-de-laranja" (p. 20)</a:t>
            </a:r>
          </a:p>
        </p:txBody>
      </p:sp>
      <p:sp>
        <p:nvSpPr>
          <p:cNvPr name="TextBox 8" id="8"/>
          <p:cNvSpPr txBox="true"/>
          <p:nvPr/>
        </p:nvSpPr>
        <p:spPr>
          <a:xfrm rot="0">
            <a:off x="1409700" y="1590234"/>
            <a:ext cx="13748995" cy="146047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l">
              <a:lnSpc>
                <a:spcPts val="11901"/>
              </a:lnSpc>
            </a:pPr>
            <a:r>
              <a:rPr lang="en-US" sz="8500" b="true">
                <a:solidFill>
                  <a:srgbClr val="000000"/>
                </a:solidFill>
                <a:latin typeface="Open Sans Bold"/>
                <a:ea typeface="Open Sans Bold"/>
                <a:cs typeface="Open Sans Bold"/>
                <a:sym typeface="Open Sans Bold"/>
              </a:rPr>
              <a:t>Livro 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DAGfn_iJB7M</dc:identifier>
  <dcterms:modified xsi:type="dcterms:W3CDTF">2011-08-01T06:04:30Z</dcterms:modified>
  <cp:revision>1</cp:revision>
  <dc:title>Vamos à caça do livro</dc:title>
</cp:coreProperties>
</file>